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608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/>
        </p:nvSpPr>
        <p:spPr>
          <a:xfrm>
            <a:off x="827584" y="2507638"/>
            <a:ext cx="7582349" cy="2657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/>
          <a:p>
            <a:pPr algn="ctr">
              <a:defRPr sz="50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РЕЙТИНГОВАЯ ОЦЕНКА ДЕЯТЕЛЬНОСТИ</a:t>
            </a:r>
          </a:p>
          <a:p>
            <a:pPr algn="ctr">
              <a:defRPr sz="50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Диспансеров </a:t>
            </a:r>
            <a:r>
              <a:rPr lang="ru-RU" sz="2800" b="1" dirty="0" smtClean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(Онкологические, Противотуберкулезные, Кожно-венерологические, Психиатрические, Наркологические)</a:t>
            </a:r>
            <a:endParaRPr lang="ru-RU" sz="2800" b="1" dirty="0">
              <a:solidFill>
                <a:srgbClr val="188AD8"/>
              </a:solidFill>
              <a:latin typeface="Arial" pitchFamily="34" charset="0"/>
              <a:ea typeface="Helvetica Neue"/>
              <a:cs typeface="Arial" pitchFamily="34" charset="0"/>
              <a:sym typeface="Helvetica Neue"/>
            </a:endParaRPr>
          </a:p>
          <a:p>
            <a:pPr algn="ctr">
              <a:defRPr sz="50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по итогам 2017 года</a:t>
            </a:r>
          </a:p>
        </p:txBody>
      </p:sp>
      <p:sp>
        <p:nvSpPr>
          <p:cNvPr id="8" name="красная полоса" descr="Красная полоса"/>
          <p:cNvSpPr>
            <a:spLocks noGrp="1"/>
          </p:cNvSpPr>
          <p:nvPr>
            <p:ph type="ctrTitle"/>
          </p:nvPr>
        </p:nvSpPr>
        <p:spPr>
          <a:xfrm>
            <a:off x="323528" y="215900"/>
            <a:ext cx="8208912" cy="692150"/>
          </a:xfrm>
          <a:prstGeom prst="rect">
            <a:avLst/>
          </a:prstGeom>
          <a:solidFill>
            <a:srgbClr val="188A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ru-RU" altLang="ru-RU" sz="1600" b="1" dirty="0">
                <a:solidFill>
                  <a:schemeClr val="bg1"/>
                </a:solidFill>
                <a:latin typeface="Arial" charset="0"/>
              </a:rPr>
              <a:t>РЕСПУБЛИКАНСКИЙ ЦЕНТР РАЗВИТИЯ ЗДРАВООХРАНЕНИЯ</a:t>
            </a:r>
            <a:br>
              <a:rPr lang="ru-RU" altLang="ru-RU" sz="1600" b="1" dirty="0">
                <a:solidFill>
                  <a:schemeClr val="bg1"/>
                </a:solidFill>
                <a:latin typeface="Arial" charset="0"/>
              </a:rPr>
            </a:br>
            <a:r>
              <a:rPr lang="ru-RU" altLang="ru-RU" sz="1600" b="1" dirty="0">
                <a:solidFill>
                  <a:schemeClr val="bg1"/>
                </a:solidFill>
                <a:latin typeface="Arial" charset="0"/>
              </a:rPr>
              <a:t>МИНИСТЕРСТВА ЗДРАВООХРАНЕНИЯ РЕСПУБЛИКИ </a:t>
            </a:r>
            <a:r>
              <a:rPr lang="ru-RU" altLang="ru-RU" sz="1600" b="1" dirty="0" smtClean="0">
                <a:solidFill>
                  <a:schemeClr val="bg1"/>
                </a:solidFill>
                <a:latin typeface="Arial" charset="0"/>
              </a:rPr>
              <a:t>КАЗАХСТАН</a:t>
            </a:r>
            <a:endParaRPr lang="ru-RU" dirty="0"/>
          </a:p>
        </p:txBody>
      </p:sp>
      <p:pic>
        <p:nvPicPr>
          <p:cNvPr id="9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469"/>
          <a:stretch>
            <a:fillRect/>
          </a:stretch>
        </p:blipFill>
        <p:spPr bwMode="auto">
          <a:xfrm>
            <a:off x="88161" y="138119"/>
            <a:ext cx="883439" cy="794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1973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-29348" y="0"/>
            <a:ext cx="9173347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кожно-венерологических диспансеров 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7024746"/>
              </p:ext>
            </p:extLst>
          </p:nvPr>
        </p:nvGraphicFramePr>
        <p:xfrm>
          <a:off x="-15646" y="504590"/>
          <a:ext cx="9159645" cy="6308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0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938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8619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2489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118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9804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9804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951775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Регион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клиническим показателям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показателям менеджмента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780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3663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68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Павлодарская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Павлодарский областной кожно-венерологический диспансер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63%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68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СКО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Областной кожно-венерологический диспансер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465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268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ЮКО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Областной дермато-венерологический диспансер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380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49%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993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Кожно-венерологический диспансер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480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62%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268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г.Астана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Центр дерматологии и профилактики БППП города Астана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26800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5311199" y="3163427"/>
            <a:ext cx="806733" cy="189804"/>
            <a:chOff x="4800372" y="271747"/>
            <a:chExt cx="806733" cy="148083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5-конечная звезда 8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5311199" y="3861048"/>
            <a:ext cx="806733" cy="189804"/>
            <a:chOff x="4800372" y="271747"/>
            <a:chExt cx="806733" cy="148083"/>
          </a:xfrm>
        </p:grpSpPr>
        <p:sp>
          <p:nvSpPr>
            <p:cNvPr id="11" name="5-конечная звезда 10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5-конечная звезда 1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5-конечная звезда 1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5-конечная звезда 1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311199" y="4769960"/>
            <a:ext cx="806733" cy="189804"/>
            <a:chOff x="4800372" y="271747"/>
            <a:chExt cx="806733" cy="148083"/>
          </a:xfrm>
        </p:grpSpPr>
        <p:sp>
          <p:nvSpPr>
            <p:cNvPr id="17" name="5-конечная звезда 1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5-конечная звезда 1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5-конечная звезда 1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5-конечная звезда 1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5311199" y="5626942"/>
            <a:ext cx="806733" cy="189804"/>
            <a:chOff x="4800372" y="271747"/>
            <a:chExt cx="806733" cy="148083"/>
          </a:xfrm>
        </p:grpSpPr>
        <p:sp>
          <p:nvSpPr>
            <p:cNvPr id="22" name="5-конечная звезда 2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5-конечная звезда 2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5-конечная звезда 2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5-конечная звезда 2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5443131" y="2489309"/>
            <a:ext cx="582325" cy="189804"/>
            <a:chOff x="6236568" y="276066"/>
            <a:chExt cx="582325" cy="148083"/>
          </a:xfrm>
        </p:grpSpPr>
        <p:sp>
          <p:nvSpPr>
            <p:cNvPr id="27" name="5-конечная звезда 2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5-конечная звезда 2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5-конечная звезда 2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8410760" y="3140968"/>
            <a:ext cx="543003" cy="180657"/>
            <a:chOff x="6236568" y="276066"/>
            <a:chExt cx="582325" cy="148083"/>
          </a:xfrm>
        </p:grpSpPr>
        <p:sp>
          <p:nvSpPr>
            <p:cNvPr id="31" name="5-конечная звезда 3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5-конечная звезда 3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5-конечная звезда 3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8405743" y="4769960"/>
            <a:ext cx="543003" cy="180657"/>
            <a:chOff x="6236568" y="276066"/>
            <a:chExt cx="582325" cy="148083"/>
          </a:xfrm>
        </p:grpSpPr>
        <p:sp>
          <p:nvSpPr>
            <p:cNvPr id="35" name="5-конечная звезда 3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5-конечная звезда 3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5-конечная звезда 3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8" name="5-конечная звезда 37"/>
          <p:cNvSpPr/>
          <p:nvPr/>
        </p:nvSpPr>
        <p:spPr>
          <a:xfrm>
            <a:off x="8615117" y="2489309"/>
            <a:ext cx="134291" cy="180657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5-конечная звезда 38"/>
          <p:cNvSpPr/>
          <p:nvPr/>
        </p:nvSpPr>
        <p:spPr>
          <a:xfrm>
            <a:off x="8590193" y="5641085"/>
            <a:ext cx="134291" cy="180657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0" name="Группа 39"/>
          <p:cNvGrpSpPr/>
          <p:nvPr/>
        </p:nvGrpSpPr>
        <p:grpSpPr>
          <a:xfrm>
            <a:off x="8518193" y="3870195"/>
            <a:ext cx="340582" cy="180657"/>
            <a:chOff x="7472157" y="269324"/>
            <a:chExt cx="365246" cy="148082"/>
          </a:xfrm>
        </p:grpSpPr>
        <p:sp>
          <p:nvSpPr>
            <p:cNvPr id="41" name="5-конечная звезда 40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5-конечная звезда 41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39112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наркологических диспансеров 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8246020"/>
              </p:ext>
            </p:extLst>
          </p:nvPr>
        </p:nvGraphicFramePr>
        <p:xfrm>
          <a:off x="8520" y="538273"/>
          <a:ext cx="9135480" cy="6286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1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729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73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914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2417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8160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1717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8663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897322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130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780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6669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77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Акмолинская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ГККП "Областной наркологический реабилитационный центр" при управлении здравоохранения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Акмолинской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38%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45%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91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Актюбинская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"Актюбинский областной наркологический диспансер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23%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29%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502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Алматинская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"Областной наркологический диспансер" государственного учреждения "Управление здравоохранения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Алматинской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85%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50%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186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Атырауская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Атырауский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областной наркологический диспансер" Управления здравоохранения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Атырауской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100%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58%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31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ВКО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КГКП "Областной наркологический диспансер" управления здравоохранения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ВКО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92%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16%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31661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5539608" y="2492896"/>
            <a:ext cx="456421" cy="151427"/>
            <a:chOff x="7472157" y="269324"/>
            <a:chExt cx="365246" cy="148082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8344738" y="2483839"/>
            <a:ext cx="456421" cy="151427"/>
            <a:chOff x="7472157" y="269324"/>
            <a:chExt cx="365246" cy="148082"/>
          </a:xfrm>
        </p:grpSpPr>
        <p:sp>
          <p:nvSpPr>
            <p:cNvPr id="9" name="5-конечная звезда 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5-конечная звезда 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5-конечная звезда 10"/>
          <p:cNvSpPr/>
          <p:nvPr/>
        </p:nvSpPr>
        <p:spPr>
          <a:xfrm>
            <a:off x="5713632" y="3226814"/>
            <a:ext cx="179966" cy="151427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5-конечная звезда 12"/>
          <p:cNvSpPr/>
          <p:nvPr/>
        </p:nvSpPr>
        <p:spPr>
          <a:xfrm>
            <a:off x="8518538" y="3212976"/>
            <a:ext cx="179966" cy="151427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5-конечная звезда 13"/>
          <p:cNvSpPr/>
          <p:nvPr/>
        </p:nvSpPr>
        <p:spPr>
          <a:xfrm>
            <a:off x="8465595" y="5796143"/>
            <a:ext cx="179966" cy="151427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5" name="Группа 14"/>
          <p:cNvGrpSpPr/>
          <p:nvPr/>
        </p:nvGrpSpPr>
        <p:grpSpPr>
          <a:xfrm>
            <a:off x="5222594" y="4005064"/>
            <a:ext cx="1068903" cy="214314"/>
            <a:chOff x="3405227" y="254701"/>
            <a:chExt cx="1022757" cy="198726"/>
          </a:xfrm>
        </p:grpSpPr>
        <p:sp>
          <p:nvSpPr>
            <p:cNvPr id="16" name="5-конечная звезда 15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5-конечная звезда 16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5-конечная звезда 17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5-конечная звезда 18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5-конечная звезда 19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8184646" y="4058257"/>
            <a:ext cx="727689" cy="151427"/>
            <a:chOff x="6236568" y="276066"/>
            <a:chExt cx="582325" cy="148083"/>
          </a:xfrm>
        </p:grpSpPr>
        <p:sp>
          <p:nvSpPr>
            <p:cNvPr id="34" name="5-конечная звезда 33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5-конечная звезда 34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5-конечная звезда 35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8184646" y="5013176"/>
            <a:ext cx="727689" cy="151427"/>
            <a:chOff x="6236568" y="276066"/>
            <a:chExt cx="582325" cy="148083"/>
          </a:xfrm>
        </p:grpSpPr>
        <p:sp>
          <p:nvSpPr>
            <p:cNvPr id="38" name="5-конечная звезда 3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5-конечная звезда 3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5-конечная звезда 3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5230246" y="4981733"/>
            <a:ext cx="1068903" cy="214314"/>
            <a:chOff x="3405227" y="254701"/>
            <a:chExt cx="1022757" cy="198726"/>
          </a:xfrm>
        </p:grpSpPr>
        <p:sp>
          <p:nvSpPr>
            <p:cNvPr id="42" name="5-конечная звезда 41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5-конечная звезда 42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5-конечная звезда 43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5-конечная звезда 44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5-конечная звезда 45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5222594" y="5733256"/>
            <a:ext cx="1068903" cy="214314"/>
            <a:chOff x="3405227" y="254701"/>
            <a:chExt cx="1022757" cy="198726"/>
          </a:xfrm>
        </p:grpSpPr>
        <p:sp>
          <p:nvSpPr>
            <p:cNvPr id="48" name="5-конечная звезда 47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5-конечная звезда 48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5-конечная звезда 49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5-конечная звезда 50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5-конечная звезда 51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96863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1296" y="0"/>
            <a:ext cx="9142704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наркологических диспансеров 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719943"/>
              </p:ext>
            </p:extLst>
          </p:nvPr>
        </p:nvGraphicFramePr>
        <p:xfrm>
          <a:off x="-4866" y="476672"/>
          <a:ext cx="9148866" cy="6381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62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78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13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553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7580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3488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2883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1821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911238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Регион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клиническим показателям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130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показателям менеджмента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780)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1563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52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Жамбылская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ГКП на ПХВ  "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Жамбылский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областной наркологический диспансер"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92%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420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54%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029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ЗКО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ГККП "Областной наркологический диспансер" управления здравоохранения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акимата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ЗКО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510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029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Карагандинская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ГКП на ПХВ "Областной наркологический диспансер" управления здравоохранения Карагандинской области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237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143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Костанайская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ГКП на ПХВ "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Костанайский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областной наркологический диспансер" Управления здравоохранения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акимата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Костанайской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11485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Кызылординская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ГККП "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Кызылординский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областной наркологический центр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"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11485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5336298" y="2025297"/>
            <a:ext cx="1068903" cy="208965"/>
            <a:chOff x="3405227" y="254701"/>
            <a:chExt cx="1022757" cy="198726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5-конечная звезда 8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5-конечная звезда 9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5352833" y="2784772"/>
            <a:ext cx="1068903" cy="208965"/>
            <a:chOff x="3405227" y="254701"/>
            <a:chExt cx="1022757" cy="198726"/>
          </a:xfrm>
        </p:grpSpPr>
        <p:sp>
          <p:nvSpPr>
            <p:cNvPr id="13" name="5-конечная звезда 12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5-конечная звезда 13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5-конечная звезда 14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5-конечная звезда 15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5-конечная звезда 16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5323922" y="3650815"/>
            <a:ext cx="1068903" cy="208965"/>
            <a:chOff x="3405227" y="254701"/>
            <a:chExt cx="1022757" cy="198726"/>
          </a:xfrm>
        </p:grpSpPr>
        <p:sp>
          <p:nvSpPr>
            <p:cNvPr id="19" name="5-конечная звезда 18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5-конечная звезда 19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5-конечная звезда 20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5-конечная звезда 21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5-конечная звезда 22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5714358" y="4657307"/>
            <a:ext cx="365246" cy="197032"/>
            <a:chOff x="7472157" y="269324"/>
            <a:chExt cx="365246" cy="148082"/>
          </a:xfrm>
        </p:grpSpPr>
        <p:sp>
          <p:nvSpPr>
            <p:cNvPr id="25" name="5-конечная звезда 24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5-конечная звезда 25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8531641" y="3645024"/>
            <a:ext cx="365246" cy="201203"/>
            <a:chOff x="7472157" y="269324"/>
            <a:chExt cx="365246" cy="148082"/>
          </a:xfrm>
        </p:grpSpPr>
        <p:sp>
          <p:nvSpPr>
            <p:cNvPr id="28" name="5-конечная звезда 27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5-конечная звезда 28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8535420" y="4653136"/>
            <a:ext cx="365246" cy="201203"/>
            <a:chOff x="7472157" y="269324"/>
            <a:chExt cx="365246" cy="148082"/>
          </a:xfrm>
        </p:grpSpPr>
        <p:sp>
          <p:nvSpPr>
            <p:cNvPr id="31" name="5-конечная звезда 30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5-конечная звезда 31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8423750" y="2034997"/>
            <a:ext cx="582325" cy="201203"/>
            <a:chOff x="6236568" y="276066"/>
            <a:chExt cx="582325" cy="148083"/>
          </a:xfrm>
        </p:grpSpPr>
        <p:sp>
          <p:nvSpPr>
            <p:cNvPr id="34" name="5-конечная звезда 33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5-конечная звезда 34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5-конечная звезда 35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8416896" y="2869129"/>
            <a:ext cx="582325" cy="201203"/>
            <a:chOff x="6236568" y="276066"/>
            <a:chExt cx="582325" cy="148083"/>
          </a:xfrm>
        </p:grpSpPr>
        <p:sp>
          <p:nvSpPr>
            <p:cNvPr id="38" name="5-конечная звезда 3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5-конечная звезда 3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5-конечная звезда 3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5336963" y="5541179"/>
            <a:ext cx="1068903" cy="208965"/>
            <a:chOff x="3405227" y="254701"/>
            <a:chExt cx="1022757" cy="198726"/>
          </a:xfrm>
        </p:grpSpPr>
        <p:sp>
          <p:nvSpPr>
            <p:cNvPr id="42" name="5-конечная звезда 41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5-конечная звезда 42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5-конечная звезда 43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5-конечная звезда 44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5-конечная звезда 45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7" name="5-конечная звезда 46"/>
          <p:cNvSpPr/>
          <p:nvPr/>
        </p:nvSpPr>
        <p:spPr>
          <a:xfrm>
            <a:off x="8646035" y="5517232"/>
            <a:ext cx="144016" cy="20120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71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-2730" y="0"/>
            <a:ext cx="9146729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наркологических диспансеров 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2879236"/>
              </p:ext>
            </p:extLst>
          </p:nvPr>
        </p:nvGraphicFramePr>
        <p:xfrm>
          <a:off x="0" y="521155"/>
          <a:ext cx="9144002" cy="6336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60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940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238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647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2889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5328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6664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5471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938595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Регион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клиническим показателям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130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показателям менеджмента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780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0256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3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Мангистауская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ГКП на ПХВ "Областной наркологический диспансер"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Мангистауской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02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Павлодарская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ГКП на ПХВ "Павлодарский областной наркологический диспансер" управления здравоохранения Павлодарской 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области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785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СКО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ГКП на ПХВ "Областной наркологический 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центр» Управления 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здравоохранения Северо-Казахстанской области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593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ЮКО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ГККП "Областной наркологический диспансер" управления здравоохранения Южно-Казахстанской области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093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ГКП на ПХВ "Городской наркологический центр медико-социальной коррекции" Управления здравоохранения города Алматы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430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27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г.Астана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ГКП на ПХВ "Центр наркологии и психотерапии"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330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42%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27386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5297865" y="2866522"/>
            <a:ext cx="1068903" cy="214665"/>
            <a:chOff x="3405227" y="254701"/>
            <a:chExt cx="1022757" cy="198726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5-конечная звезда 8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5-конечная звезда 9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5305383" y="4538271"/>
            <a:ext cx="1068903" cy="214665"/>
            <a:chOff x="3405227" y="254701"/>
            <a:chExt cx="1022757" cy="198726"/>
          </a:xfrm>
        </p:grpSpPr>
        <p:sp>
          <p:nvSpPr>
            <p:cNvPr id="13" name="5-конечная звезда 12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5-конечная звезда 13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5-конечная звезда 14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5-конечная звезда 15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5-конечная звезда 16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5313035" y="5229200"/>
            <a:ext cx="1068903" cy="214665"/>
            <a:chOff x="3405227" y="254701"/>
            <a:chExt cx="1022757" cy="198726"/>
          </a:xfrm>
        </p:grpSpPr>
        <p:sp>
          <p:nvSpPr>
            <p:cNvPr id="19" name="5-конечная звезда 18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5-конечная звезда 19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5-конечная звезда 20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5-конечная звезда 21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5-конечная звезда 22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5297731" y="5949280"/>
            <a:ext cx="1068903" cy="214665"/>
            <a:chOff x="3405227" y="254701"/>
            <a:chExt cx="1022757" cy="198726"/>
          </a:xfrm>
        </p:grpSpPr>
        <p:sp>
          <p:nvSpPr>
            <p:cNvPr id="25" name="5-конечная звезда 24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5-конечная звезда 25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5-конечная звезда 26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5-конечная звезда 27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5-конечная звезда 28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5724951" y="2141497"/>
            <a:ext cx="365246" cy="202406"/>
            <a:chOff x="7472157" y="269324"/>
            <a:chExt cx="365246" cy="148082"/>
          </a:xfrm>
        </p:grpSpPr>
        <p:sp>
          <p:nvSpPr>
            <p:cNvPr id="31" name="5-конечная звезда 30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5-конечная звезда 31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5700494" y="3723578"/>
            <a:ext cx="365246" cy="202406"/>
            <a:chOff x="7472157" y="269324"/>
            <a:chExt cx="365246" cy="148082"/>
          </a:xfrm>
        </p:grpSpPr>
        <p:sp>
          <p:nvSpPr>
            <p:cNvPr id="34" name="5-конечная звезда 33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5-конечная звезда 34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8545617" y="3818824"/>
            <a:ext cx="365246" cy="214316"/>
            <a:chOff x="7472157" y="269324"/>
            <a:chExt cx="365246" cy="148082"/>
          </a:xfrm>
        </p:grpSpPr>
        <p:sp>
          <p:nvSpPr>
            <p:cNvPr id="37" name="5-конечная звезда 3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5-конечная звезда 3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8530746" y="5970210"/>
            <a:ext cx="365246" cy="214316"/>
            <a:chOff x="7472157" y="269324"/>
            <a:chExt cx="365246" cy="148082"/>
          </a:xfrm>
        </p:grpSpPr>
        <p:sp>
          <p:nvSpPr>
            <p:cNvPr id="40" name="5-конечная звезда 39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5-конечная звезда 40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2" name="5-конечная звезда 41"/>
          <p:cNvSpPr/>
          <p:nvPr/>
        </p:nvSpPr>
        <p:spPr>
          <a:xfrm>
            <a:off x="8638231" y="2156870"/>
            <a:ext cx="144016" cy="21431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5-конечная звезда 42"/>
          <p:cNvSpPr/>
          <p:nvPr/>
        </p:nvSpPr>
        <p:spPr>
          <a:xfrm>
            <a:off x="8638231" y="2978710"/>
            <a:ext cx="144016" cy="21431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5-конечная звезда 43"/>
          <p:cNvSpPr/>
          <p:nvPr/>
        </p:nvSpPr>
        <p:spPr>
          <a:xfrm>
            <a:off x="8638231" y="4552959"/>
            <a:ext cx="144016" cy="21431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5" name="Группа 44"/>
          <p:cNvGrpSpPr/>
          <p:nvPr/>
        </p:nvGrpSpPr>
        <p:grpSpPr>
          <a:xfrm>
            <a:off x="8419076" y="5272079"/>
            <a:ext cx="582325" cy="214314"/>
            <a:chOff x="6236568" y="276067"/>
            <a:chExt cx="582325" cy="148082"/>
          </a:xfrm>
        </p:grpSpPr>
        <p:sp>
          <p:nvSpPr>
            <p:cNvPr id="46" name="5-конечная звезда 4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5-конечная звезда 4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5-конечная звезда 47"/>
            <p:cNvSpPr/>
            <p:nvPr/>
          </p:nvSpPr>
          <p:spPr>
            <a:xfrm>
              <a:off x="6674877" y="276067"/>
              <a:ext cx="144016" cy="14808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2658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-12008" y="0"/>
            <a:ext cx="9156008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психиатрических диспансеров 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7000060"/>
              </p:ext>
            </p:extLst>
          </p:nvPr>
        </p:nvGraphicFramePr>
        <p:xfrm>
          <a:off x="17412" y="471704"/>
          <a:ext cx="9126587" cy="6386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3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068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44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44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9443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9443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9443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9443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954577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Регион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клиническим показателям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показателям менеджмента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780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3898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42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Акмолинская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ГКП на ПХВ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Акмолинская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областная психиатрическая больница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460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59%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54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Актюбинская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ГКП на ПХВ "Актюбинский областной психоневрологический диспансер"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70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Алматинская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ГУЗ "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Алматинский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областной центр  медико-социальной реабилитации и психотерапии"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32%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46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Атырауская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КГКП  "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Атырауская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психиневрологическая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больница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УЗАтырауской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области"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75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ВКО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КГКП «Психиатрический диспансер города Семей» управления здравоохранения Восточно-Казахстанской области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929336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8253399" y="2118441"/>
            <a:ext cx="818766" cy="214314"/>
            <a:chOff x="6236568" y="276066"/>
            <a:chExt cx="582325" cy="148083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5394245" y="4437112"/>
            <a:ext cx="582325" cy="251524"/>
            <a:chOff x="6236568" y="276066"/>
            <a:chExt cx="582325" cy="148083"/>
          </a:xfrm>
        </p:grpSpPr>
        <p:sp>
          <p:nvSpPr>
            <p:cNvPr id="10" name="5-конечная звезда 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5-конечная звезда 1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5-конечная звезда 1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5391115" y="2924944"/>
            <a:ext cx="582325" cy="251524"/>
            <a:chOff x="6236568" y="276066"/>
            <a:chExt cx="582325" cy="148083"/>
          </a:xfrm>
        </p:grpSpPr>
        <p:sp>
          <p:nvSpPr>
            <p:cNvPr id="15" name="5-конечная звезда 1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5-конечная звезда 1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5-конечная звезда 1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8410409" y="3735637"/>
            <a:ext cx="513547" cy="214314"/>
            <a:chOff x="7472157" y="269324"/>
            <a:chExt cx="365246" cy="148082"/>
          </a:xfrm>
        </p:grpSpPr>
        <p:sp>
          <p:nvSpPr>
            <p:cNvPr id="19" name="5-конечная звезда 1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5-конечная звезда 1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5490264" y="5373216"/>
            <a:ext cx="365246" cy="251524"/>
            <a:chOff x="7472157" y="269324"/>
            <a:chExt cx="365246" cy="148082"/>
          </a:xfrm>
        </p:grpSpPr>
        <p:sp>
          <p:nvSpPr>
            <p:cNvPr id="22" name="5-конечная звезда 2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5-конечная звезда 2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4" name="5-конечная звезда 23"/>
          <p:cNvSpPr/>
          <p:nvPr/>
        </p:nvSpPr>
        <p:spPr>
          <a:xfrm>
            <a:off x="5600879" y="2081231"/>
            <a:ext cx="144016" cy="25152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5-конечная звезда 24"/>
          <p:cNvSpPr/>
          <p:nvPr/>
        </p:nvSpPr>
        <p:spPr>
          <a:xfrm>
            <a:off x="5613400" y="3717032"/>
            <a:ext cx="144016" cy="25152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5-конечная звезда 25"/>
          <p:cNvSpPr/>
          <p:nvPr/>
        </p:nvSpPr>
        <p:spPr>
          <a:xfrm>
            <a:off x="8570476" y="2943547"/>
            <a:ext cx="202491" cy="21431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5-конечная звезда 26"/>
          <p:cNvSpPr/>
          <p:nvPr/>
        </p:nvSpPr>
        <p:spPr>
          <a:xfrm>
            <a:off x="8570476" y="4478992"/>
            <a:ext cx="202491" cy="21431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5-конечная звезда 27"/>
          <p:cNvSpPr/>
          <p:nvPr/>
        </p:nvSpPr>
        <p:spPr>
          <a:xfrm>
            <a:off x="8570476" y="5358005"/>
            <a:ext cx="202491" cy="21431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50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-10959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психиатрических диспансеров 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6622954"/>
              </p:ext>
            </p:extLst>
          </p:nvPr>
        </p:nvGraphicFramePr>
        <p:xfrm>
          <a:off x="8665" y="476673"/>
          <a:ext cx="9135334" cy="6408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54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798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539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953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9539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9539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9539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842761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показателям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менеджмента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6302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29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Жамбылская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Жамбылский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областной психиатрический диспансер УЗ"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30%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29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ЗКО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ГККП "Областной центр психического здоровья" 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60%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501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"Областной психоневрологический диспансер" управления здравоохранения</a:t>
                      </a:r>
                      <a:b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Карагандинской области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65%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427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Костанайская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ГУ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Костанайская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областная психиатрическая больница" УЗ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Костанайской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30%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129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Кызылординская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ГУ "Областная психоневрологическая больница"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30%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576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Мангистауская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ГККП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Мангистауский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областной психоневрологический диспансер"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20%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12917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5382395" y="2680254"/>
            <a:ext cx="582325" cy="207196"/>
            <a:chOff x="6236568" y="276066"/>
            <a:chExt cx="582325" cy="148083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5382395" y="3506599"/>
            <a:ext cx="582325" cy="207196"/>
            <a:chOff x="6236568" y="276066"/>
            <a:chExt cx="582325" cy="148083"/>
          </a:xfrm>
        </p:grpSpPr>
        <p:sp>
          <p:nvSpPr>
            <p:cNvPr id="10" name="5-конечная звезда 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5-конечная звезда 1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5-конечная звезда 1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5-конечная звезда 13"/>
          <p:cNvSpPr/>
          <p:nvPr/>
        </p:nvSpPr>
        <p:spPr>
          <a:xfrm>
            <a:off x="8540764" y="2077133"/>
            <a:ext cx="285599" cy="21830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5-конечная звезда 14"/>
          <p:cNvSpPr/>
          <p:nvPr/>
        </p:nvSpPr>
        <p:spPr>
          <a:xfrm>
            <a:off x="8532951" y="3447976"/>
            <a:ext cx="285599" cy="21830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6" name="Группа 15"/>
          <p:cNvGrpSpPr/>
          <p:nvPr/>
        </p:nvGrpSpPr>
        <p:grpSpPr>
          <a:xfrm>
            <a:off x="5529542" y="2068253"/>
            <a:ext cx="365246" cy="207196"/>
            <a:chOff x="7472157" y="269324"/>
            <a:chExt cx="365246" cy="148082"/>
          </a:xfrm>
        </p:grpSpPr>
        <p:sp>
          <p:nvSpPr>
            <p:cNvPr id="17" name="5-конечная звезда 1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5-конечная звезда 1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8287158" y="2670968"/>
            <a:ext cx="724322" cy="218306"/>
            <a:chOff x="7472157" y="269324"/>
            <a:chExt cx="365246" cy="148082"/>
          </a:xfrm>
        </p:grpSpPr>
        <p:sp>
          <p:nvSpPr>
            <p:cNvPr id="20" name="5-конечная звезда 19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5-конечная звезда 20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02049" y="4385272"/>
            <a:ext cx="365246" cy="207196"/>
            <a:chOff x="7472157" y="269324"/>
            <a:chExt cx="365246" cy="148082"/>
          </a:xfrm>
        </p:grpSpPr>
        <p:sp>
          <p:nvSpPr>
            <p:cNvPr id="23" name="5-конечная звезда 22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5-конечная звезда 2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5530023" y="5081426"/>
            <a:ext cx="365246" cy="207196"/>
            <a:chOff x="7472157" y="269324"/>
            <a:chExt cx="365246" cy="148082"/>
          </a:xfrm>
        </p:grpSpPr>
        <p:sp>
          <p:nvSpPr>
            <p:cNvPr id="26" name="5-конечная звезда 2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5-конечная звезда 2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8" name="5-конечная звезда 27"/>
          <p:cNvSpPr/>
          <p:nvPr/>
        </p:nvSpPr>
        <p:spPr>
          <a:xfrm>
            <a:off x="8506884" y="4339596"/>
            <a:ext cx="285599" cy="21830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5-конечная звезда 28"/>
          <p:cNvSpPr/>
          <p:nvPr/>
        </p:nvSpPr>
        <p:spPr>
          <a:xfrm>
            <a:off x="8506884" y="5131025"/>
            <a:ext cx="285599" cy="21830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5-конечная звезда 29"/>
          <p:cNvSpPr/>
          <p:nvPr/>
        </p:nvSpPr>
        <p:spPr>
          <a:xfrm>
            <a:off x="8514601" y="5799117"/>
            <a:ext cx="285599" cy="21830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5-конечная звезда 30"/>
          <p:cNvSpPr/>
          <p:nvPr/>
        </p:nvSpPr>
        <p:spPr>
          <a:xfrm>
            <a:off x="5607237" y="5798535"/>
            <a:ext cx="144016" cy="20719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25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психиатрических диспансеров 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755681"/>
              </p:ext>
            </p:extLst>
          </p:nvPr>
        </p:nvGraphicFramePr>
        <p:xfrm>
          <a:off x="11358" y="505488"/>
          <a:ext cx="9132643" cy="6352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38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082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50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50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9509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9509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9509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9509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805106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показателям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менеджмента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553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690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Павлодарская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КГКП "Павлодарский областной психоневрологический диспансер"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50%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6%</a:t>
                      </a:r>
                      <a:endParaRPr lang="ru-RU" sz="11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90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СКО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КГП на ПХВ "Областной психоневрологический диспансер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акимата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СКО МЗ РК"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30%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320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41%</a:t>
                      </a:r>
                      <a:endParaRPr lang="ru-RU" sz="11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5932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ЮКО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ГККП "Областной психоневрологический диспансер"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30%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5%</a:t>
                      </a:r>
                      <a:endParaRPr lang="ru-RU" sz="11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5932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ГКП на ПХВ "Центр психического здоровья" УЗ г. Алматы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30%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440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56%</a:t>
                      </a:r>
                      <a:endParaRPr lang="ru-RU" sz="11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0440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г.Астана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ГККП "Медицинский центр  психического здоровья"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30%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24%</a:t>
                      </a:r>
                      <a:endParaRPr lang="ru-RU" sz="11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044077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5-конечная звезда 3"/>
          <p:cNvSpPr/>
          <p:nvPr/>
        </p:nvSpPr>
        <p:spPr>
          <a:xfrm>
            <a:off x="8554962" y="3579670"/>
            <a:ext cx="168327" cy="21431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8564801" y="1988837"/>
            <a:ext cx="168327" cy="21431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8564801" y="5231882"/>
            <a:ext cx="168327" cy="21431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5457446" y="2745940"/>
            <a:ext cx="426903" cy="214314"/>
            <a:chOff x="7472157" y="269324"/>
            <a:chExt cx="365246" cy="148082"/>
          </a:xfrm>
        </p:grpSpPr>
        <p:sp>
          <p:nvSpPr>
            <p:cNvPr id="9" name="5-конечная звезда 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5-конечная звезда 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8437462" y="2745941"/>
            <a:ext cx="426903" cy="214314"/>
            <a:chOff x="7472157" y="269324"/>
            <a:chExt cx="365246" cy="148082"/>
          </a:xfrm>
        </p:grpSpPr>
        <p:sp>
          <p:nvSpPr>
            <p:cNvPr id="14" name="5-конечная звезда 13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5-конечная звезда 14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457446" y="3472513"/>
            <a:ext cx="426903" cy="214314"/>
            <a:chOff x="7472157" y="269324"/>
            <a:chExt cx="365246" cy="148082"/>
          </a:xfrm>
        </p:grpSpPr>
        <p:sp>
          <p:nvSpPr>
            <p:cNvPr id="17" name="5-конечная звезда 1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5-конечная звезда 1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5457446" y="4265152"/>
            <a:ext cx="426903" cy="214314"/>
            <a:chOff x="7472157" y="269324"/>
            <a:chExt cx="365246" cy="148082"/>
          </a:xfrm>
        </p:grpSpPr>
        <p:sp>
          <p:nvSpPr>
            <p:cNvPr id="20" name="5-конечная звезда 19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5-конечная звезда 20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457446" y="5231883"/>
            <a:ext cx="426903" cy="214314"/>
            <a:chOff x="7472157" y="269324"/>
            <a:chExt cx="365246" cy="148082"/>
          </a:xfrm>
        </p:grpSpPr>
        <p:sp>
          <p:nvSpPr>
            <p:cNvPr id="23" name="5-конечная звезда 22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5-конечная звезда 2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5332882" y="1988840"/>
            <a:ext cx="680627" cy="214314"/>
            <a:chOff x="6236568" y="276066"/>
            <a:chExt cx="582325" cy="148083"/>
          </a:xfrm>
        </p:grpSpPr>
        <p:sp>
          <p:nvSpPr>
            <p:cNvPr id="26" name="5-конечная звезда 2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5-конечная звезда 2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5-конечная звезда 2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8298811" y="4265153"/>
            <a:ext cx="680627" cy="214314"/>
            <a:chOff x="6236568" y="276066"/>
            <a:chExt cx="582325" cy="148083"/>
          </a:xfrm>
        </p:grpSpPr>
        <p:sp>
          <p:nvSpPr>
            <p:cNvPr id="30" name="5-конечная звезда 2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5-конечная звезда 3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5-конечная звезда 31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15128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15394" y="0"/>
            <a:ext cx="9128606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онкологических диспансеров 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5131807"/>
              </p:ext>
            </p:extLst>
          </p:nvPr>
        </p:nvGraphicFramePr>
        <p:xfrm>
          <a:off x="12439" y="476673"/>
          <a:ext cx="9168074" cy="6381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11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199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709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91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9285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7098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5172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6121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795961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Регион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Итоги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клиническим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показателям</a:t>
                      </a:r>
                      <a:endParaRPr lang="ru-RU" sz="14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=290)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Итоги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показателям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менеджмента</a:t>
                      </a:r>
                      <a:endParaRPr lang="ru-RU" sz="14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780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772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4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Акмолинская</a:t>
                      </a: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ГКП на ПХВ "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Акмолинский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областной онкологический диспансер"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335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43%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805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Актюбинская 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РГП на ПХВ "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Западно-Казахстанский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государственный медицинский университет имени Марата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Оспанова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" с наблюдательным советом 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МЗ 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РК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76%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475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61%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56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Алматинская</a:t>
                      </a: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ГККП "Областной онкологический диспансер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г.Талдыкорган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"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59%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29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Алматинская</a:t>
                      </a: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ГКП на ПХВ "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Алматинский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региональный онкологический диспансер"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86%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681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Атырауская</a:t>
                      </a: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КГП на ПХВ "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Атырауский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областной онкологический диспансер Управления здравоохранения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Атырауской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области"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574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ВКО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КГП на ПХВ "Восточно-Казахстанский областной онкологический диспансер" управления здравоохранения ВКО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86%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280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857423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8" name="Группа 17"/>
          <p:cNvGrpSpPr/>
          <p:nvPr/>
        </p:nvGrpSpPr>
        <p:grpSpPr>
          <a:xfrm>
            <a:off x="5463794" y="2636912"/>
            <a:ext cx="889890" cy="214314"/>
            <a:chOff x="4800372" y="271747"/>
            <a:chExt cx="806733" cy="148083"/>
          </a:xfrm>
        </p:grpSpPr>
        <p:sp>
          <p:nvSpPr>
            <p:cNvPr id="19" name="5-конечная звезда 18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5-конечная звезда 19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5-конечная звезда 2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5-конечная звезда 2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5" name="5-конечная звезда 44"/>
          <p:cNvSpPr/>
          <p:nvPr/>
        </p:nvSpPr>
        <p:spPr>
          <a:xfrm>
            <a:off x="8587751" y="3356992"/>
            <a:ext cx="255058" cy="21146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8" name="Группа 47"/>
          <p:cNvGrpSpPr/>
          <p:nvPr/>
        </p:nvGrpSpPr>
        <p:grpSpPr>
          <a:xfrm>
            <a:off x="5589912" y="1916832"/>
            <a:ext cx="664210" cy="150896"/>
            <a:chOff x="6236568" y="276066"/>
            <a:chExt cx="582325" cy="148083"/>
          </a:xfrm>
        </p:grpSpPr>
        <p:sp>
          <p:nvSpPr>
            <p:cNvPr id="49" name="5-конечная звезда 4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5-конечная звезда 4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5-конечная звезда 5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5589912" y="3356992"/>
            <a:ext cx="664210" cy="150896"/>
            <a:chOff x="6236568" y="276066"/>
            <a:chExt cx="582325" cy="148083"/>
          </a:xfrm>
        </p:grpSpPr>
        <p:sp>
          <p:nvSpPr>
            <p:cNvPr id="53" name="5-конечная звезда 52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5-конечная звезда 5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5-конечная звезда 54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5602755" y="4642068"/>
            <a:ext cx="664210" cy="150896"/>
            <a:chOff x="6236568" y="276066"/>
            <a:chExt cx="582325" cy="148083"/>
          </a:xfrm>
        </p:grpSpPr>
        <p:sp>
          <p:nvSpPr>
            <p:cNvPr id="57" name="5-конечная звезда 5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5-конечная звезда 5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5-конечная звезда 5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0" name="Группа 59"/>
          <p:cNvGrpSpPr/>
          <p:nvPr/>
        </p:nvGrpSpPr>
        <p:grpSpPr>
          <a:xfrm>
            <a:off x="8379605" y="2700327"/>
            <a:ext cx="664210" cy="150896"/>
            <a:chOff x="6236568" y="276066"/>
            <a:chExt cx="582325" cy="148083"/>
          </a:xfrm>
        </p:grpSpPr>
        <p:sp>
          <p:nvSpPr>
            <p:cNvPr id="61" name="5-конечная звезда 6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5-конечная звезда 6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8465248" y="1924852"/>
            <a:ext cx="500066" cy="142876"/>
            <a:chOff x="7472157" y="269324"/>
            <a:chExt cx="365246" cy="148082"/>
          </a:xfrm>
        </p:grpSpPr>
        <p:sp>
          <p:nvSpPr>
            <p:cNvPr id="68" name="5-конечная звезда 67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5-конечная звезда 68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0" name="Группа 69"/>
          <p:cNvGrpSpPr/>
          <p:nvPr/>
        </p:nvGrpSpPr>
        <p:grpSpPr>
          <a:xfrm>
            <a:off x="8461615" y="5495299"/>
            <a:ext cx="500066" cy="142876"/>
            <a:chOff x="7472157" y="269324"/>
            <a:chExt cx="365246" cy="148082"/>
          </a:xfrm>
        </p:grpSpPr>
        <p:sp>
          <p:nvSpPr>
            <p:cNvPr id="71" name="5-конечная звезда 70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5-конечная звезда 71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5377046" y="5445224"/>
            <a:ext cx="1063386" cy="254537"/>
            <a:chOff x="3405227" y="254701"/>
            <a:chExt cx="1022757" cy="198726"/>
          </a:xfrm>
        </p:grpSpPr>
        <p:sp>
          <p:nvSpPr>
            <p:cNvPr id="74" name="5-конечная звезда 73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5-конечная звезда 74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5-конечная звезда 75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5-конечная звезда 77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9" name="5-конечная звезда 78"/>
          <p:cNvSpPr/>
          <p:nvPr/>
        </p:nvSpPr>
        <p:spPr>
          <a:xfrm>
            <a:off x="8556774" y="3961130"/>
            <a:ext cx="255058" cy="21146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5-конечная звезда 79"/>
          <p:cNvSpPr/>
          <p:nvPr/>
        </p:nvSpPr>
        <p:spPr>
          <a:xfrm>
            <a:off x="8556994" y="4639795"/>
            <a:ext cx="255058" cy="21146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6" name="Группа 45"/>
          <p:cNvGrpSpPr/>
          <p:nvPr/>
        </p:nvGrpSpPr>
        <p:grpSpPr>
          <a:xfrm>
            <a:off x="5369432" y="3886315"/>
            <a:ext cx="1063386" cy="254537"/>
            <a:chOff x="3405227" y="254701"/>
            <a:chExt cx="1022757" cy="198726"/>
          </a:xfrm>
        </p:grpSpPr>
        <p:sp>
          <p:nvSpPr>
            <p:cNvPr id="47" name="5-конечная звезда 46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5-конечная звезда 63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5-конечная звезда 64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35452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12686" y="0"/>
            <a:ext cx="9131314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онкологических диспансеров 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35133"/>
              </p:ext>
            </p:extLst>
          </p:nvPr>
        </p:nvGraphicFramePr>
        <p:xfrm>
          <a:off x="0" y="476672"/>
          <a:ext cx="9144000" cy="6381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20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972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10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45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4852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104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2312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9633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782764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Регион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клиническим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показателям</a:t>
                      </a:r>
                      <a:endParaRPr lang="ru-RU" sz="8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290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показателям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менеджмента</a:t>
                      </a:r>
                      <a:endParaRPr lang="ru-RU" sz="8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780)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9725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21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ВКО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КГКП "Региональный онкологический диспансер города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Семей»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76%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280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862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Жамбылская</a:t>
                      </a: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КГКП "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Жамбылский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областной онкологический диспансер управления здравоохранения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акимата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Жамбылской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области"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255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88%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380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49%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862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ЗКО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ГКП на ПХВ "Областной онкологический диспансер" управления здравоохранения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акимата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ЗКО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69%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425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54%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015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Карагандинская 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КГКП "Областной онкологический диспансер"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акимата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Карагандинской области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66%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330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42%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02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Костанайская</a:t>
                      </a: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КГП "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Костанайский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областной онкологический диспансер" Управления здравоохранения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акимата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Костанайской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215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74%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495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63%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203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Кызылординская</a:t>
                      </a: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ГККП "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Кызылординский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областной онкологический центр" управления здравоохранения КЗО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69%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20316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5488339" y="2204864"/>
            <a:ext cx="806733" cy="109788"/>
            <a:chOff x="4800372" y="271747"/>
            <a:chExt cx="806733" cy="148083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5-конечная звезда 8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5487375" y="5085184"/>
            <a:ext cx="806733" cy="216024"/>
            <a:chOff x="4800372" y="271747"/>
            <a:chExt cx="806733" cy="148083"/>
          </a:xfrm>
        </p:grpSpPr>
        <p:sp>
          <p:nvSpPr>
            <p:cNvPr id="11" name="5-конечная звезда 10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5-конечная звезда 1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5-конечная звезда 1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5-конечная звезда 1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5561311" y="5805264"/>
            <a:ext cx="653763" cy="181226"/>
            <a:chOff x="6236568" y="276066"/>
            <a:chExt cx="582325" cy="148083"/>
          </a:xfrm>
        </p:grpSpPr>
        <p:sp>
          <p:nvSpPr>
            <p:cNvPr id="29" name="5-конечная звезда 2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5-конечная звезда 2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5-конечная звезда 3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5383692" y="2956746"/>
            <a:ext cx="993646" cy="187305"/>
            <a:chOff x="3405227" y="254701"/>
            <a:chExt cx="1022757" cy="198726"/>
          </a:xfrm>
        </p:grpSpPr>
        <p:sp>
          <p:nvSpPr>
            <p:cNvPr id="41" name="5-конечная звезда 40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5-конечная звезда 41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5-конечная звезда 42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5-конечная звезда 43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5-конечная звезда 44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8448223" y="2202649"/>
            <a:ext cx="470996" cy="224003"/>
            <a:chOff x="7472157" y="269324"/>
            <a:chExt cx="365246" cy="148082"/>
          </a:xfrm>
        </p:grpSpPr>
        <p:sp>
          <p:nvSpPr>
            <p:cNvPr id="47" name="5-конечная звезда 4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5-конечная звезда 4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2" name="5-конечная звезда 51"/>
          <p:cNvSpPr/>
          <p:nvPr/>
        </p:nvSpPr>
        <p:spPr>
          <a:xfrm>
            <a:off x="8531255" y="5888918"/>
            <a:ext cx="250512" cy="19514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3" name="Группа 52"/>
          <p:cNvGrpSpPr/>
          <p:nvPr/>
        </p:nvGrpSpPr>
        <p:grpSpPr>
          <a:xfrm>
            <a:off x="5569301" y="3717032"/>
            <a:ext cx="653763" cy="181226"/>
            <a:chOff x="6236568" y="276066"/>
            <a:chExt cx="582325" cy="148083"/>
          </a:xfrm>
        </p:grpSpPr>
        <p:sp>
          <p:nvSpPr>
            <p:cNvPr id="54" name="5-конечная звезда 53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5-конечная звезда 54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5560347" y="4365104"/>
            <a:ext cx="653763" cy="181226"/>
            <a:chOff x="6236568" y="276066"/>
            <a:chExt cx="582325" cy="148083"/>
          </a:xfrm>
        </p:grpSpPr>
        <p:sp>
          <p:nvSpPr>
            <p:cNvPr id="58" name="5-конечная звезда 5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5-конечная звезда 5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5-конечная звезда 5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8448223" y="2911574"/>
            <a:ext cx="470996" cy="224003"/>
            <a:chOff x="7472157" y="269324"/>
            <a:chExt cx="365246" cy="148082"/>
          </a:xfrm>
        </p:grpSpPr>
        <p:sp>
          <p:nvSpPr>
            <p:cNvPr id="62" name="5-конечная звезда 6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5-конечная звезда 6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8341259" y="5128612"/>
            <a:ext cx="653763" cy="181226"/>
            <a:chOff x="6236568" y="276066"/>
            <a:chExt cx="582325" cy="148083"/>
          </a:xfrm>
        </p:grpSpPr>
        <p:sp>
          <p:nvSpPr>
            <p:cNvPr id="65" name="5-конечная звезда 6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5-конечная звезда 6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8" name="Группа 67"/>
          <p:cNvGrpSpPr/>
          <p:nvPr/>
        </p:nvGrpSpPr>
        <p:grpSpPr>
          <a:xfrm>
            <a:off x="8337746" y="4433132"/>
            <a:ext cx="653763" cy="181226"/>
            <a:chOff x="6236568" y="276066"/>
            <a:chExt cx="582325" cy="148083"/>
          </a:xfrm>
        </p:grpSpPr>
        <p:sp>
          <p:nvSpPr>
            <p:cNvPr id="69" name="5-конечная звезда 6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5-конечная звезда 7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2" name="Группа 71"/>
          <p:cNvGrpSpPr/>
          <p:nvPr/>
        </p:nvGrpSpPr>
        <p:grpSpPr>
          <a:xfrm>
            <a:off x="8337746" y="3717030"/>
            <a:ext cx="653763" cy="181226"/>
            <a:chOff x="6236568" y="276066"/>
            <a:chExt cx="582325" cy="148083"/>
          </a:xfrm>
        </p:grpSpPr>
        <p:sp>
          <p:nvSpPr>
            <p:cNvPr id="73" name="5-конечная звезда 72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5-конечная звезда 7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5-конечная звезда 74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5242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-23332" y="0"/>
            <a:ext cx="9167331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онкологических диспансеров 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6603818"/>
              </p:ext>
            </p:extLst>
          </p:nvPr>
        </p:nvGraphicFramePr>
        <p:xfrm>
          <a:off x="-22966" y="476672"/>
          <a:ext cx="9166965" cy="6381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38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363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825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8283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4179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1998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1998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22958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680578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Регион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клиническим 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показателям</a:t>
                      </a:r>
                      <a:endParaRPr lang="ru-RU" sz="11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290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показателям 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менеджмента</a:t>
                      </a:r>
                      <a:endParaRPr lang="ru-RU" sz="11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780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1513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11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Мангистауская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ГКП на ПХВ "Областной онкологический диспансер" Управления здравоохранения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Мангистауской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55%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485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62%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5072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Павлодарская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КГП на ПХВ "Павлодарский областной онкологический диспансер" Управления здравоохранения Павлодарской области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69%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450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58%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415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СКО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КГП на ПХВ "Областной онкологический диспансер"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акимата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СКО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90%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285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37%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4591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ЮКО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ГККП "Областной онкологический диспансер"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акимата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Южно-Казахстанской области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90%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914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ГКП на ПХВ "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Алматинский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онкологический центр"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86%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485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62%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6659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г.Астана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ГКП на ПХВ «Онкологический центр»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акимата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города Астаны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41%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540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69%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66591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5078419" y="3645024"/>
            <a:ext cx="1068903" cy="187875"/>
            <a:chOff x="3405227" y="254701"/>
            <a:chExt cx="1022757" cy="198726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5-конечная звезда 8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5-конечная звезда 9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5075899" y="4365104"/>
            <a:ext cx="1068903" cy="208493"/>
            <a:chOff x="3405227" y="254701"/>
            <a:chExt cx="1022757" cy="198726"/>
          </a:xfrm>
        </p:grpSpPr>
        <p:sp>
          <p:nvSpPr>
            <p:cNvPr id="13" name="5-конечная звезда 12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5-конечная звезда 13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5-конечная звезда 14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5-конечная звезда 15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5-конечная звезда 16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5078419" y="5160700"/>
            <a:ext cx="1068903" cy="187875"/>
            <a:chOff x="3405227" y="254701"/>
            <a:chExt cx="1022757" cy="198726"/>
          </a:xfrm>
        </p:grpSpPr>
        <p:sp>
          <p:nvSpPr>
            <p:cNvPr id="19" name="5-конечная звезда 18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5-конечная звезда 19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5-конечная звезда 20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5-конечная звезда 21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5-конечная звезда 22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5253537" y="2132856"/>
            <a:ext cx="776321" cy="151426"/>
            <a:chOff x="6236568" y="276066"/>
            <a:chExt cx="582325" cy="148083"/>
          </a:xfrm>
        </p:grpSpPr>
        <p:sp>
          <p:nvSpPr>
            <p:cNvPr id="25" name="5-конечная звезда 2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5-конечная звезда 2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5-конечная звезда 2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5370490" y="5735093"/>
            <a:ext cx="500066" cy="214314"/>
            <a:chOff x="7472157" y="269324"/>
            <a:chExt cx="365246" cy="148082"/>
          </a:xfrm>
        </p:grpSpPr>
        <p:sp>
          <p:nvSpPr>
            <p:cNvPr id="52" name="5-конечная звезда 5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5-конечная звезда 5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4" name="5-конечная звезда 53"/>
          <p:cNvSpPr/>
          <p:nvPr/>
        </p:nvSpPr>
        <p:spPr>
          <a:xfrm>
            <a:off x="8420250" y="4374537"/>
            <a:ext cx="204304" cy="27411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5" name="Группа 54"/>
          <p:cNvGrpSpPr/>
          <p:nvPr/>
        </p:nvGrpSpPr>
        <p:grpSpPr>
          <a:xfrm>
            <a:off x="8159106" y="5169200"/>
            <a:ext cx="776321" cy="151426"/>
            <a:chOff x="6236568" y="276066"/>
            <a:chExt cx="582325" cy="148083"/>
          </a:xfrm>
        </p:grpSpPr>
        <p:sp>
          <p:nvSpPr>
            <p:cNvPr id="56" name="5-конечная звезда 5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5-конечная звезда 5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5-конечная звезда 5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8130068" y="2938758"/>
            <a:ext cx="776321" cy="151426"/>
            <a:chOff x="6236568" y="276066"/>
            <a:chExt cx="582325" cy="148083"/>
          </a:xfrm>
        </p:grpSpPr>
        <p:sp>
          <p:nvSpPr>
            <p:cNvPr id="60" name="5-конечная звезда 5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8148744" y="2132854"/>
            <a:ext cx="776321" cy="151426"/>
            <a:chOff x="6236568" y="276066"/>
            <a:chExt cx="582325" cy="148083"/>
          </a:xfrm>
        </p:grpSpPr>
        <p:sp>
          <p:nvSpPr>
            <p:cNvPr id="64" name="5-конечная звезда 63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5-конечная звезда 64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8168459" y="5766537"/>
            <a:ext cx="776321" cy="151426"/>
            <a:chOff x="6236568" y="276066"/>
            <a:chExt cx="582325" cy="148083"/>
          </a:xfrm>
        </p:grpSpPr>
        <p:sp>
          <p:nvSpPr>
            <p:cNvPr id="68" name="5-конечная звезда 6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5-конечная звезда 6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5253537" y="2924944"/>
            <a:ext cx="776321" cy="151426"/>
            <a:chOff x="6236568" y="276066"/>
            <a:chExt cx="582325" cy="148083"/>
          </a:xfrm>
        </p:grpSpPr>
        <p:sp>
          <p:nvSpPr>
            <p:cNvPr id="72" name="5-конечная звезда 7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5-конечная звезда 7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5-конечная звезда 7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5" name="Группа 74"/>
          <p:cNvGrpSpPr/>
          <p:nvPr/>
        </p:nvGrpSpPr>
        <p:grpSpPr>
          <a:xfrm>
            <a:off x="8291045" y="3653524"/>
            <a:ext cx="500066" cy="214314"/>
            <a:chOff x="7472157" y="269324"/>
            <a:chExt cx="365246" cy="148082"/>
          </a:xfrm>
        </p:grpSpPr>
        <p:sp>
          <p:nvSpPr>
            <p:cNvPr id="76" name="5-конечная звезда 7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31851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-43118" y="0"/>
            <a:ext cx="9187118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противотуберкулезных диспансеров 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2841878"/>
              </p:ext>
            </p:extLst>
          </p:nvPr>
        </p:nvGraphicFramePr>
        <p:xfrm>
          <a:off x="-16944" y="476671"/>
          <a:ext cx="9160943" cy="6381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0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147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865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84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664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131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9818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9818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688871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Регион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клиническим 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показателям</a:t>
                      </a: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360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показателям 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менеджмента</a:t>
                      </a: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780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5303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3906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Акмолинская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ГККП «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Акмолинский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областной противотуберкулезный диспансер им.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Коныратбека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Курманбаева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»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68%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37%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5820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Актюбинская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ГКП на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ПХВ"Актюбинский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областной противотуберкулезный диспансер" государственного учреждения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165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57%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5557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Алматинская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ГУ "Областной 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туберкулезный диспансер"г.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Талдыкорган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56%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7627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Атырауская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КГКП "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Атырауский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областной противотуберкулезный диспансер"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57%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8589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ВКО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КГП на ПХВ "Восточно-Казахстанский областной противотуберкулезный диспансер"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72%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8607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Жамбылская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КГП «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Жамбылский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областной противотуберкулезный диспансер»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69%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86073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5306491" y="1926184"/>
            <a:ext cx="785817" cy="173834"/>
            <a:chOff x="6236568" y="276066"/>
            <a:chExt cx="582325" cy="148083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5260078" y="2780928"/>
            <a:ext cx="785817" cy="173834"/>
            <a:chOff x="6236568" y="276066"/>
            <a:chExt cx="582325" cy="148083"/>
          </a:xfrm>
        </p:grpSpPr>
        <p:sp>
          <p:nvSpPr>
            <p:cNvPr id="10" name="5-конечная звезда 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5-конечная звезда 1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5-конечная звезда 1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5267438" y="3501010"/>
            <a:ext cx="785817" cy="173834"/>
            <a:chOff x="6236568" y="276066"/>
            <a:chExt cx="582325" cy="148083"/>
          </a:xfrm>
        </p:grpSpPr>
        <p:sp>
          <p:nvSpPr>
            <p:cNvPr id="15" name="5-конечная звезда 1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5-конечная звезда 1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5-конечная звезда 1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5267438" y="4149080"/>
            <a:ext cx="785817" cy="173834"/>
            <a:chOff x="6236568" y="276066"/>
            <a:chExt cx="582325" cy="148083"/>
          </a:xfrm>
        </p:grpSpPr>
        <p:sp>
          <p:nvSpPr>
            <p:cNvPr id="19" name="5-конечная звезда 1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5-конечная звезда 1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5-конечная звезда 2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275886" y="5640219"/>
            <a:ext cx="785817" cy="173834"/>
            <a:chOff x="6236568" y="276066"/>
            <a:chExt cx="582325" cy="148083"/>
          </a:xfrm>
        </p:grpSpPr>
        <p:sp>
          <p:nvSpPr>
            <p:cNvPr id="23" name="5-конечная звезда 22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5-конечная звезда 2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5-конечная звезда 24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5103401" y="4848845"/>
            <a:ext cx="1088644" cy="173834"/>
            <a:chOff x="4800372" y="271747"/>
            <a:chExt cx="806733" cy="148083"/>
          </a:xfrm>
        </p:grpSpPr>
        <p:sp>
          <p:nvSpPr>
            <p:cNvPr id="27" name="5-конечная звезда 2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5-конечная звезда 2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5-конечная звезда 2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5-конечная звезда 2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8344732" y="1926184"/>
            <a:ext cx="608014" cy="173836"/>
            <a:chOff x="7472157" y="269324"/>
            <a:chExt cx="365246" cy="148082"/>
          </a:xfrm>
        </p:grpSpPr>
        <p:sp>
          <p:nvSpPr>
            <p:cNvPr id="32" name="5-конечная звезда 3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5-конечная звезда 3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8353398" y="4202639"/>
            <a:ext cx="608014" cy="173836"/>
            <a:chOff x="7472157" y="269324"/>
            <a:chExt cx="365246" cy="148082"/>
          </a:xfrm>
        </p:grpSpPr>
        <p:sp>
          <p:nvSpPr>
            <p:cNvPr id="35" name="5-конечная звезда 34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5-конечная звезда 35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8381548" y="5640215"/>
            <a:ext cx="608014" cy="173836"/>
            <a:chOff x="7472157" y="269324"/>
            <a:chExt cx="365246" cy="148082"/>
          </a:xfrm>
        </p:grpSpPr>
        <p:sp>
          <p:nvSpPr>
            <p:cNvPr id="38" name="5-конечная звезда 37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5-конечная звезда 38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0" name="5-конечная звезда 39"/>
          <p:cNvSpPr/>
          <p:nvPr/>
        </p:nvSpPr>
        <p:spPr>
          <a:xfrm>
            <a:off x="8537536" y="2741099"/>
            <a:ext cx="239739" cy="17383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5-конечная звезда 40"/>
          <p:cNvSpPr/>
          <p:nvPr/>
        </p:nvSpPr>
        <p:spPr>
          <a:xfrm>
            <a:off x="8537536" y="3501008"/>
            <a:ext cx="239739" cy="17383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5-конечная звезда 41"/>
          <p:cNvSpPr/>
          <p:nvPr/>
        </p:nvSpPr>
        <p:spPr>
          <a:xfrm>
            <a:off x="8537535" y="4888356"/>
            <a:ext cx="239739" cy="17383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13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18519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противотуберкулезных диспансеров 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687526"/>
              </p:ext>
            </p:extLst>
          </p:nvPr>
        </p:nvGraphicFramePr>
        <p:xfrm>
          <a:off x="0" y="504287"/>
          <a:ext cx="9144000" cy="635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1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602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113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72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204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4978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2744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8829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931957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Регион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клиническим показателям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360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показателям менеджмента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780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1136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40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ЗКО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ГКП на ПХВ "Областной противотуберкулезный диспансер"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445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69%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57%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39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Карагандинская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КГП на ПХВ "Областной противотуберкулезный диспансер"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470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63%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605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Костанайская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Коммунальное государственное учреждение "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Костанайский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областной противотуберкулезный диспансер"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54%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124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Кызылординская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Государственное коммунальное учреждения "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Кызылординский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областной противотуберкулезный диспансер"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67%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781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Мангистауская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ГККП "Областной противотуберкулезный диспансер" УЗ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Мангистауской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61%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283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Павлодарская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КГКП "Павлодарский областной противотуберкулезный диспансер"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28362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5673312" y="2254699"/>
            <a:ext cx="582325" cy="199466"/>
            <a:chOff x="6236568" y="276066"/>
            <a:chExt cx="582325" cy="148083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8288334" y="2220015"/>
            <a:ext cx="731886" cy="214314"/>
            <a:chOff x="6236568" y="276066"/>
            <a:chExt cx="582325" cy="148083"/>
          </a:xfrm>
        </p:grpSpPr>
        <p:sp>
          <p:nvSpPr>
            <p:cNvPr id="10" name="5-конечная звезда 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5-конечная звезда 1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5-конечная звезда 1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8260216" y="2826984"/>
            <a:ext cx="731886" cy="214314"/>
            <a:chOff x="6236568" y="276066"/>
            <a:chExt cx="582325" cy="148083"/>
          </a:xfrm>
        </p:grpSpPr>
        <p:sp>
          <p:nvSpPr>
            <p:cNvPr id="15" name="5-конечная звезда 1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5-конечная звезда 1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5-конечная звезда 1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5673312" y="2834407"/>
            <a:ext cx="582325" cy="199466"/>
            <a:chOff x="6236568" y="276066"/>
            <a:chExt cx="582325" cy="148083"/>
          </a:xfrm>
        </p:grpSpPr>
        <p:sp>
          <p:nvSpPr>
            <p:cNvPr id="19" name="5-конечная звезда 1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5-конечная звезда 1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5-конечная звезда 2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669462" y="3566413"/>
            <a:ext cx="582325" cy="199466"/>
            <a:chOff x="6236568" y="276066"/>
            <a:chExt cx="582325" cy="148083"/>
          </a:xfrm>
        </p:grpSpPr>
        <p:sp>
          <p:nvSpPr>
            <p:cNvPr id="23" name="5-конечная звезда 22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5-конечная звезда 2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5-конечная звезда 24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5669462" y="4433301"/>
            <a:ext cx="582325" cy="199466"/>
            <a:chOff x="6236568" y="276066"/>
            <a:chExt cx="582325" cy="148083"/>
          </a:xfrm>
        </p:grpSpPr>
        <p:sp>
          <p:nvSpPr>
            <p:cNvPr id="27" name="5-конечная звезда 2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5-конечная звезда 2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5-конечная звезда 2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5642709" y="5164174"/>
            <a:ext cx="582325" cy="199466"/>
            <a:chOff x="6236568" y="276066"/>
            <a:chExt cx="582325" cy="148083"/>
          </a:xfrm>
        </p:grpSpPr>
        <p:sp>
          <p:nvSpPr>
            <p:cNvPr id="31" name="5-конечная звезда 3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5-конечная звезда 3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5-конечная звезда 3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8400566" y="3611729"/>
            <a:ext cx="459054" cy="214314"/>
            <a:chOff x="7472157" y="269324"/>
            <a:chExt cx="365246" cy="148082"/>
          </a:xfrm>
        </p:grpSpPr>
        <p:sp>
          <p:nvSpPr>
            <p:cNvPr id="35" name="5-конечная звезда 34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5-конечная звезда 35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5492230" y="5795523"/>
            <a:ext cx="806733" cy="199466"/>
            <a:chOff x="4800372" y="271747"/>
            <a:chExt cx="806733" cy="148083"/>
          </a:xfrm>
        </p:grpSpPr>
        <p:sp>
          <p:nvSpPr>
            <p:cNvPr id="38" name="5-конечная звезда 37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5-конечная звезда 38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5-конечная звезда 39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5-конечная звезда 40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2" name="5-конечная звезда 41"/>
          <p:cNvSpPr/>
          <p:nvPr/>
        </p:nvSpPr>
        <p:spPr>
          <a:xfrm>
            <a:off x="8545072" y="4433304"/>
            <a:ext cx="181004" cy="21431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5-конечная звезда 42"/>
          <p:cNvSpPr/>
          <p:nvPr/>
        </p:nvSpPr>
        <p:spPr>
          <a:xfrm>
            <a:off x="8539591" y="5133723"/>
            <a:ext cx="181004" cy="21431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5-конечная звезда 43"/>
          <p:cNvSpPr/>
          <p:nvPr/>
        </p:nvSpPr>
        <p:spPr>
          <a:xfrm>
            <a:off x="8497612" y="5795526"/>
            <a:ext cx="181004" cy="21431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80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-22780" y="0"/>
            <a:ext cx="916678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противотуберкулезных диспансеров 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6145167"/>
              </p:ext>
            </p:extLst>
          </p:nvPr>
        </p:nvGraphicFramePr>
        <p:xfrm>
          <a:off x="-404" y="476672"/>
          <a:ext cx="9144401" cy="6381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9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381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63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63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963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963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9637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9637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772502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Регион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клиническим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показателям</a:t>
                      </a:r>
                      <a:endParaRPr lang="ru-RU" sz="14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360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показателям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менеджмента</a:t>
                      </a:r>
                      <a:endParaRPr lang="ru-RU" sz="14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780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7858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862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СКО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КГКП "Областной противотуберкулезный диспансер"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54%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56%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974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ЮКО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Коммунальное государственное учреждение "Областной противотуберкулезный диспансер"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58%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595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ГКП на ПХВ "Межрайонный противотуберкулезный диспансер" Управления здравоохранения города Алматы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490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69%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63%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288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г.Астана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ГККП "Противотуберкулезный диспансер города Астаны"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68%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028844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5325002" y="2132856"/>
            <a:ext cx="696691" cy="278912"/>
            <a:chOff x="6236568" y="276066"/>
            <a:chExt cx="582325" cy="148083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8230632" y="2132860"/>
            <a:ext cx="863140" cy="292024"/>
            <a:chOff x="6236568" y="276066"/>
            <a:chExt cx="582325" cy="148083"/>
          </a:xfrm>
        </p:grpSpPr>
        <p:sp>
          <p:nvSpPr>
            <p:cNvPr id="10" name="5-конечная звезда 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5-конечная звезда 1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5-конечная звезда 1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5325002" y="3141324"/>
            <a:ext cx="696691" cy="278912"/>
            <a:chOff x="6236568" y="276066"/>
            <a:chExt cx="582325" cy="148083"/>
          </a:xfrm>
        </p:grpSpPr>
        <p:sp>
          <p:nvSpPr>
            <p:cNvPr id="15" name="5-конечная звезда 1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5-конечная звезда 1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5-конечная звезда 1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5321231" y="4149080"/>
            <a:ext cx="696691" cy="278912"/>
            <a:chOff x="6236568" y="276066"/>
            <a:chExt cx="582325" cy="148083"/>
          </a:xfrm>
        </p:grpSpPr>
        <p:sp>
          <p:nvSpPr>
            <p:cNvPr id="19" name="5-конечная звезда 1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5-конечная звезда 1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5-конечная звезда 2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8217202" y="4149084"/>
            <a:ext cx="863140" cy="292024"/>
            <a:chOff x="6236568" y="276066"/>
            <a:chExt cx="582325" cy="148083"/>
          </a:xfrm>
        </p:grpSpPr>
        <p:sp>
          <p:nvSpPr>
            <p:cNvPr id="23" name="5-конечная звезда 22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5-конечная звезда 2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5-конечная звезда 24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5321231" y="5157192"/>
            <a:ext cx="696691" cy="278912"/>
            <a:chOff x="6236568" y="276066"/>
            <a:chExt cx="582325" cy="148083"/>
          </a:xfrm>
        </p:grpSpPr>
        <p:sp>
          <p:nvSpPr>
            <p:cNvPr id="27" name="5-конечная звезда 2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5-конечная звезда 2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5-конечная звезда 2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0" name="5-конечная звезда 29"/>
          <p:cNvSpPr/>
          <p:nvPr/>
        </p:nvSpPr>
        <p:spPr>
          <a:xfrm>
            <a:off x="8560109" y="3079625"/>
            <a:ext cx="213465" cy="29202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1" name="Группа 30"/>
          <p:cNvGrpSpPr/>
          <p:nvPr/>
        </p:nvGrpSpPr>
        <p:grpSpPr>
          <a:xfrm>
            <a:off x="8357641" y="5196396"/>
            <a:ext cx="541379" cy="292024"/>
            <a:chOff x="7472157" y="269324"/>
            <a:chExt cx="365246" cy="148082"/>
          </a:xfrm>
        </p:grpSpPr>
        <p:sp>
          <p:nvSpPr>
            <p:cNvPr id="32" name="5-конечная звезда 3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5-конечная звезда 3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11781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кожно-венерологических диспансеров 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0215822"/>
              </p:ext>
            </p:extLst>
          </p:nvPr>
        </p:nvGraphicFramePr>
        <p:xfrm>
          <a:off x="0" y="476672"/>
          <a:ext cx="9144000" cy="6381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9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150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849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0775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229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6969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9633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9633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929527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Регион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клиническим показателям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показателям менеджмента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780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9466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61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Акмолинская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"Областной кожно-венерологический диспансер" 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Акмолинской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530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68%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334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Актюбинская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"Областной кожно-венерологический диспансер"  Актюбинской области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61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Алматинская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Алматинский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областной кожно-венерологический диспансер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63%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774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Алматинская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"ТАЛДЫКОРГАHСКИЙ КОЖHО - ВЕHЕРОЛОГИЧЕСКИЙ ДИСПАHСЕР"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63%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061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Атырауская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Атырауский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областной кожно-венерологический диспансер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330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42%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115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ВКО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«Восточно-Казахстанский областной кожно - венерологический диспансер»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811532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5340914" y="2013683"/>
            <a:ext cx="806733" cy="201176"/>
            <a:chOff x="4800372" y="271747"/>
            <a:chExt cx="806733" cy="148083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5-конечная звезда 8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5340914" y="5517232"/>
            <a:ext cx="806733" cy="201176"/>
            <a:chOff x="4800372" y="271747"/>
            <a:chExt cx="806733" cy="148083"/>
          </a:xfrm>
        </p:grpSpPr>
        <p:sp>
          <p:nvSpPr>
            <p:cNvPr id="11" name="5-конечная звезда 10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5-конечная звезда 1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5-конечная звезда 1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5-конечная звезда 1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8384494" y="2000374"/>
            <a:ext cx="582325" cy="179456"/>
            <a:chOff x="6236568" y="276066"/>
            <a:chExt cx="582325" cy="148083"/>
          </a:xfrm>
        </p:grpSpPr>
        <p:sp>
          <p:nvSpPr>
            <p:cNvPr id="17" name="5-конечная звезда 1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5-конечная звезда 1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5-конечная звезда 1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5437693" y="3429000"/>
            <a:ext cx="582325" cy="201176"/>
            <a:chOff x="6236568" y="276066"/>
            <a:chExt cx="582325" cy="148083"/>
          </a:xfrm>
        </p:grpSpPr>
        <p:sp>
          <p:nvSpPr>
            <p:cNvPr id="21" name="5-конечная звезда 2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5-конечная звезда 2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5-конечная звезда 2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5484930" y="4149080"/>
            <a:ext cx="582325" cy="201176"/>
            <a:chOff x="6236568" y="276066"/>
            <a:chExt cx="582325" cy="148083"/>
          </a:xfrm>
        </p:grpSpPr>
        <p:sp>
          <p:nvSpPr>
            <p:cNvPr id="25" name="5-конечная звезда 2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5-конечная звезда 2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5-конечная звезда 2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5242088" y="2776015"/>
            <a:ext cx="972761" cy="230077"/>
            <a:chOff x="3405227" y="254701"/>
            <a:chExt cx="1022757" cy="198726"/>
          </a:xfrm>
        </p:grpSpPr>
        <p:sp>
          <p:nvSpPr>
            <p:cNvPr id="29" name="5-конечная звезда 28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5-конечная звезда 29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5-конечная звезда 30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5-конечная звезда 31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5-конечная звезда 32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5200981" y="4797152"/>
            <a:ext cx="1068903" cy="213360"/>
            <a:chOff x="3405227" y="254701"/>
            <a:chExt cx="1022757" cy="198726"/>
          </a:xfrm>
        </p:grpSpPr>
        <p:sp>
          <p:nvSpPr>
            <p:cNvPr id="35" name="5-конечная звезда 34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5-конечная звезда 35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5-конечная звезда 36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5-конечная звезда 37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5-конечная звезда 38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8490121" y="4831056"/>
            <a:ext cx="365246" cy="179456"/>
            <a:chOff x="7472157" y="269324"/>
            <a:chExt cx="365246" cy="148082"/>
          </a:xfrm>
        </p:grpSpPr>
        <p:sp>
          <p:nvSpPr>
            <p:cNvPr id="41" name="5-конечная звезда 40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5-конечная звезда 41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3" name="5-конечная звезда 42"/>
          <p:cNvSpPr/>
          <p:nvPr/>
        </p:nvSpPr>
        <p:spPr>
          <a:xfrm>
            <a:off x="8600736" y="2716802"/>
            <a:ext cx="144016" cy="17945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5-конечная звезда 43"/>
          <p:cNvSpPr/>
          <p:nvPr/>
        </p:nvSpPr>
        <p:spPr>
          <a:xfrm>
            <a:off x="8600736" y="3450720"/>
            <a:ext cx="144016" cy="17945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5-конечная звезда 44"/>
          <p:cNvSpPr/>
          <p:nvPr/>
        </p:nvSpPr>
        <p:spPr>
          <a:xfrm>
            <a:off x="8600736" y="4149080"/>
            <a:ext cx="144016" cy="17945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5-конечная звезда 45"/>
          <p:cNvSpPr/>
          <p:nvPr/>
        </p:nvSpPr>
        <p:spPr>
          <a:xfrm>
            <a:off x="8567335" y="5553305"/>
            <a:ext cx="144016" cy="17945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14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кожно-венерологических диспансеров 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3907377"/>
              </p:ext>
            </p:extLst>
          </p:nvPr>
        </p:nvGraphicFramePr>
        <p:xfrm>
          <a:off x="0" y="476673"/>
          <a:ext cx="9144000" cy="6381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55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65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875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82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220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8562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8416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8416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93712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Регион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клиническим показателям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показателям менеджмента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780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3094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13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Жамбылская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Жамбылский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областной кожно-венерологический диспансер»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63%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350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13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ЗКО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Областной кожно-венерологический диспансер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465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230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Карагандинская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Областной кожно-венерологический диспансер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490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63%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713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Костанайская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"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Костанайский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областной кожно-венерологический диспансер"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32%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713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Кызылординская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Кызылординский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областной кожно-венерологический диспансер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94%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32%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713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Мангистауская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"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Мангистауский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областной кожно-венерологический диспансер"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570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73%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71337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5479568" y="2144279"/>
            <a:ext cx="582325" cy="194364"/>
            <a:chOff x="6236568" y="276066"/>
            <a:chExt cx="582325" cy="148083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8375020" y="2809304"/>
            <a:ext cx="582325" cy="194365"/>
            <a:chOff x="6236568" y="276066"/>
            <a:chExt cx="582325" cy="148083"/>
          </a:xfrm>
        </p:grpSpPr>
        <p:sp>
          <p:nvSpPr>
            <p:cNvPr id="10" name="5-конечная звезда 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5-конечная звезда 1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5-конечная звезда 1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8378150" y="3624636"/>
            <a:ext cx="582325" cy="194365"/>
            <a:chOff x="6236568" y="276066"/>
            <a:chExt cx="582325" cy="148083"/>
          </a:xfrm>
        </p:grpSpPr>
        <p:sp>
          <p:nvSpPr>
            <p:cNvPr id="15" name="5-конечная звезда 1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5-конечная звезда 1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5-конечная звезда 1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8483560" y="2173153"/>
            <a:ext cx="365246" cy="194365"/>
            <a:chOff x="7472157" y="269324"/>
            <a:chExt cx="365246" cy="148082"/>
          </a:xfrm>
        </p:grpSpPr>
        <p:sp>
          <p:nvSpPr>
            <p:cNvPr id="19" name="5-конечная звезда 1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5-конечная звезда 1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8455933" y="4454166"/>
            <a:ext cx="365246" cy="194365"/>
            <a:chOff x="7472157" y="269324"/>
            <a:chExt cx="365246" cy="148082"/>
          </a:xfrm>
        </p:grpSpPr>
        <p:sp>
          <p:nvSpPr>
            <p:cNvPr id="22" name="5-конечная звезда 2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5-конечная звезда 2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8429317" y="5067951"/>
            <a:ext cx="365246" cy="194365"/>
            <a:chOff x="7472157" y="269324"/>
            <a:chExt cx="365246" cy="148082"/>
          </a:xfrm>
        </p:grpSpPr>
        <p:sp>
          <p:nvSpPr>
            <p:cNvPr id="25" name="5-конечная звезда 24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5-конечная звезда 25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5180587" y="2809304"/>
            <a:ext cx="1068903" cy="206135"/>
            <a:chOff x="3405227" y="254701"/>
            <a:chExt cx="1022757" cy="198726"/>
          </a:xfrm>
        </p:grpSpPr>
        <p:sp>
          <p:nvSpPr>
            <p:cNvPr id="28" name="5-конечная звезда 27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5-конечная звезда 28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5-конечная звезда 29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5-конечная звезда 30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5-конечная звезда 31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5188239" y="3638399"/>
            <a:ext cx="1068903" cy="206135"/>
            <a:chOff x="3405227" y="254701"/>
            <a:chExt cx="1022757" cy="198726"/>
          </a:xfrm>
        </p:grpSpPr>
        <p:sp>
          <p:nvSpPr>
            <p:cNvPr id="34" name="5-конечная звезда 33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5-конечная звезда 34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5-конечная звезда 35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5-конечная звезда 36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5-конечная звезда 37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5167401" y="4365104"/>
            <a:ext cx="1068903" cy="206135"/>
            <a:chOff x="3405227" y="254701"/>
            <a:chExt cx="1022757" cy="198726"/>
          </a:xfrm>
        </p:grpSpPr>
        <p:sp>
          <p:nvSpPr>
            <p:cNvPr id="40" name="5-конечная звезда 39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5-конечная звезда 40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5-конечная звезда 41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5-конечная звезда 42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5-конечная звезда 43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5167401" y="5120988"/>
            <a:ext cx="1068903" cy="206135"/>
            <a:chOff x="3405227" y="254701"/>
            <a:chExt cx="1022757" cy="198726"/>
          </a:xfrm>
        </p:grpSpPr>
        <p:sp>
          <p:nvSpPr>
            <p:cNvPr id="46" name="5-конечная звезда 45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5-конечная звезда 46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5-конечная звезда 47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5-конечная звезда 48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5-конечная звезда 49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5311672" y="5733256"/>
            <a:ext cx="806733" cy="194364"/>
            <a:chOff x="4800372" y="271747"/>
            <a:chExt cx="806733" cy="148083"/>
          </a:xfrm>
        </p:grpSpPr>
        <p:sp>
          <p:nvSpPr>
            <p:cNvPr id="52" name="5-конечная звезда 5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5-конечная звезда 5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5-конечная звезда 5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5-конечная звезда 5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8224209" y="5733259"/>
            <a:ext cx="806733" cy="194365"/>
            <a:chOff x="4800372" y="271747"/>
            <a:chExt cx="806733" cy="148083"/>
          </a:xfrm>
        </p:grpSpPr>
        <p:sp>
          <p:nvSpPr>
            <p:cNvPr id="57" name="5-конечная звезда 5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5-конечная звезда 5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5-конечная звезда 5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5-конечная звезда 5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80870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2387</Words>
  <Application>Microsoft Office PowerPoint</Application>
  <PresentationFormat>Экран (4:3)</PresentationFormat>
  <Paragraphs>728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РЕСПУБЛИКАНСКИЙ ЦЕНТР РАЗВИТИЯ ЗДРАВООХРАНЕНИЯ МИНИСТЕРСТВА ЗДРАВООХРАНЕНИЯ РЕСПУБЛИКИ КАЗАХСТАН</vt:lpstr>
      <vt:lpstr>Итоги распределения звезд онкологических диспансеров по итогам 2017 года</vt:lpstr>
      <vt:lpstr>Итоги распределения звезд онкологических диспансеров по итогам 2017 года</vt:lpstr>
      <vt:lpstr>Итоги распределения звезд онкологических диспансеров по итогам 2017 года</vt:lpstr>
      <vt:lpstr>Итоги распределения звезд противотуберкулезных диспансеров по итогам 2017 года</vt:lpstr>
      <vt:lpstr>Итоги распределения звезд противотуберкулезных диспансеров по итогам 2017 года</vt:lpstr>
      <vt:lpstr>Итоги распределения звезд противотуберкулезных диспансеров по итогам 2017 года</vt:lpstr>
      <vt:lpstr>Итоги распределения звезд кожно-венерологических диспансеров по итогам 2017 года</vt:lpstr>
      <vt:lpstr>Итоги распределения звезд кожно-венерологических диспансеров по итогам 2017 года</vt:lpstr>
      <vt:lpstr>Итоги распределения звезд кожно-венерологических диспансеров по итогам 2017 года</vt:lpstr>
      <vt:lpstr>Итоги распределения звезд наркологических диспансеров по итогам 2017 года</vt:lpstr>
      <vt:lpstr>Итоги распределения звезд наркологических диспансеров по итогам 2017 года</vt:lpstr>
      <vt:lpstr>Итоги распределения звезд наркологических диспансеров по итогам 2017 года</vt:lpstr>
      <vt:lpstr>Итоги распределения звезд психиатрических диспансеров по итогам 2017 года</vt:lpstr>
      <vt:lpstr>Итоги распределения звезд психиатрических диспансеров по итогам 2017 года</vt:lpstr>
      <vt:lpstr>Итоги распределения звезд психиатрических диспансеров по итогам 2017 года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РЕСПУБЛИКАНСКИЙ ЦЕНТР РАЗВИТИЯ ЗДРАВООХРАНЕНИЯ МИНИСТЕРСТВА ЗДРАВООХРАНЕНИЯ РЕСПУБЛИКИ КАЗАХСТАН</dc:title>
  <dc:creator>Елюбаев Асанали Санатович</dc:creator>
  <cp:lastModifiedBy>Елюбаев Асанали Санатович</cp:lastModifiedBy>
  <cp:revision>76</cp:revision>
  <dcterms:created xsi:type="dcterms:W3CDTF">2018-06-05T11:57:23Z</dcterms:created>
  <dcterms:modified xsi:type="dcterms:W3CDTF">2018-07-13T10:26:47Z</dcterms:modified>
</cp:coreProperties>
</file>